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8" r:id="rId4"/>
    <p:sldId id="269" r:id="rId5"/>
    <p:sldId id="270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1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0C9533-645C-4E5E-A3B9-1FCB18609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9E9E8-7E32-49BA-A4FA-6394D272B8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54E6F-B5E3-4B5A-9A67-BF9DE4CA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00E5A-F2D6-45C6-A862-B37FC8D7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E4BF1D-0B80-483F-B2D1-CA323C63E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54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94660-9834-4FF7-AD84-1D4858114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209E95-272E-45C3-A4FB-507774854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F8716-58F8-4E1F-B432-B360FEE9A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FFDCE4-E357-4C4F-97CC-C7B7F1180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F1F3D-168E-42F1-9F9E-840079D45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07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563E86-EA7A-4400-90BD-F7F670C001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F20A41-9BFF-445A-8524-BD1BDF7292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CE4058-196A-4675-9EE1-CDDE7DE5C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DFC43-C34C-481F-8A84-CB34F86D7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43A798-29DE-4C3C-9BA1-F83ABBF6D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3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2E4D2-0CD3-4DB1-9FFA-71990E23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01ED48-09BA-4442-95E0-4A600A2156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DB392-3651-449A-BD60-673884598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FC5704-ED60-4E67-BA67-207EBB95F4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3FCC2F-FE80-4E1E-B0AE-DA83A7104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991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24D9D-6672-4EB6-9D79-99A56FD84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7D9C84-9E20-4294-8B92-227DD14E9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5EDE4-F2F7-4498-97EF-02CDE0FA5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8033A-CC75-4125-B8D5-3F41262FB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89C97B-92E6-405B-9185-F061FD102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7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45167-6C2C-4872-BB01-B2CAB9441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6ECF47-689F-4AAE-BB77-B460AD74E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F9051-6AC4-445C-9648-B08A79D78A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EA00D-B247-4ED3-8BAF-7F2506441D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18A96F-65F0-49E5-A9BF-51295F402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DA1273-CC7A-4EBE-9D60-F52323700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696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8400-7B11-478A-88FB-E21588F3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380C0-CB68-42B5-A14B-041A68F587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3E114-7305-4B9D-A435-0BF1C7D4E4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497859-4B50-4CDA-AF60-B8E6E874A5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61E20-FB41-4C73-8880-66961F7F4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1468968-F449-4412-B6CA-DF6C28B17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88CD8E-5D32-4E9B-A166-49C22E4F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6C6A04-A664-4BE5-B9A5-2F78CF123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6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EB0513-FB86-431A-8CE2-B14637F11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060ED8-9621-4004-A7CF-8E9A34FD6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C4EB8-FE88-4AA3-920E-DD3193D5D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CA5A4-131E-423B-8092-963C0D5F0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4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33E773-8E11-4622-8DC0-14BDC03B7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6FF888-8FD6-482C-BAEA-BD22476E5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F33C47-48F2-44B7-BE13-275BEA971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4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648E3-ABB5-4B07-BD6C-B1FA7C140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91E6B-CB6C-4AAB-9FB9-51A9C8EFA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64162-BEF6-48BD-9DFF-04E09D8C2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10FCE6-5EAD-4810-A6D4-F6216BD82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885722-1596-445F-B09C-D7E641C4B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04E45-B3D7-42DB-830A-46F6CD7DD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97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BFB7D-4991-42C3-B0E7-078A86DE93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40C615-1724-4634-B0C6-4D112BEF5A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BD6A0A-15C5-43EA-803D-77C038F91D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4CA0E-2FAE-4D87-8D8F-EF96D6325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BCB6AB-FE0E-48E8-808D-69469D984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35E62-6F79-4A19-86CA-736FF9F7D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297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C25E23-2F5A-4B08-9CE1-21202712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F4304-82F9-4942-8C72-5DE148F5D5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B8B05-CA51-49A4-8AFB-DEFF4943D6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55DEC-E021-4D53-BCC2-8302843E3181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FEF23-DAE8-4563-B6A5-4D18BF8E5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203B70-6361-4DCC-98EA-3253BCFAF8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26E3A-CB79-4B0F-80C0-8CF3576B5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40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epics-modules/autosave/tree/R5-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ontrol-system-studio.readthedocs.io/en/latest/app/save-and-restore/app/doc/index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14BE99-2065-4DFD-8370-F0A01FDCC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2488468"/>
          </a:xfrm>
        </p:spPr>
        <p:txBody>
          <a:bodyPr anchor="t">
            <a:normAutofit/>
          </a:bodyPr>
          <a:lstStyle/>
          <a:p>
            <a:pPr algn="r"/>
            <a:r>
              <a:rPr lang="en-US" sz="4800" dirty="0">
                <a:solidFill>
                  <a:srgbClr val="FFFFFF"/>
                </a:solidFill>
              </a:rPr>
              <a:t>AutoSave and Snapshot in Fermi EPICS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AFF47B-E8C9-486A-9308-79F0D3DAF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331510"/>
            <a:ext cx="8578699" cy="1145489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2000" dirty="0">
                <a:solidFill>
                  <a:srgbClr val="FFFFFF"/>
                </a:solidFill>
              </a:rPr>
              <a:t>Jimmy You</a:t>
            </a: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Oct</a:t>
            </a:r>
            <a:r>
              <a:rPr lang="en-US" sz="2000">
                <a:solidFill>
                  <a:srgbClr val="FFFFFF"/>
                </a:solidFill>
              </a:rPr>
              <a:t>, 2024</a:t>
            </a:r>
            <a:endParaRPr lang="en-US" sz="2000" dirty="0">
              <a:solidFill>
                <a:srgbClr val="FFFFFF"/>
              </a:solidFill>
            </a:endParaRPr>
          </a:p>
          <a:p>
            <a:pPr algn="l"/>
            <a:r>
              <a:rPr lang="en-US" sz="2000" dirty="0">
                <a:solidFill>
                  <a:srgbClr val="FFFFFF"/>
                </a:solidFill>
              </a:rPr>
              <a:t>URL: AutoSave and Snapshot in Fermi EPICS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584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92551B0-8C4A-48EA-A2C7-D0FBF164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2739"/>
          </a:xfrm>
        </p:spPr>
        <p:txBody>
          <a:bodyPr>
            <a:normAutofit/>
          </a:bodyPr>
          <a:lstStyle/>
          <a:p>
            <a:r>
              <a:rPr lang="en-US" sz="5400" dirty="0"/>
              <a:t>Requirement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432A4-8D1F-05D4-F1BC-F44D55AF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0803"/>
            <a:ext cx="10515600" cy="4251960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AutoSave for boot loader</a:t>
            </a:r>
          </a:p>
          <a:p>
            <a:pPr lvl="1"/>
            <a:r>
              <a:rPr lang="en-US" sz="2200" dirty="0"/>
              <a:t>Preserve the states of a set of PVs of an IOC across reboots</a:t>
            </a:r>
          </a:p>
          <a:p>
            <a:pPr lvl="1"/>
            <a:r>
              <a:rPr lang="en-US" sz="2200" dirty="0"/>
              <a:t>Must </a:t>
            </a:r>
            <a:r>
              <a:rPr lang="en-US" sz="2200"/>
              <a:t>support every </a:t>
            </a:r>
            <a:r>
              <a:rPr lang="en-US" sz="2200" dirty="0"/>
              <a:t>IOC consistently</a:t>
            </a:r>
          </a:p>
          <a:p>
            <a:pPr lvl="1"/>
            <a:r>
              <a:rPr lang="en-US" sz="2200" dirty="0"/>
              <a:t>Configuration managed as part of IOC, like the PV database</a:t>
            </a:r>
          </a:p>
          <a:p>
            <a:pPr lvl="1"/>
            <a:r>
              <a:rPr lang="en-US" sz="2200" dirty="0"/>
              <a:t>Auto-save files on NFS, align with IOC runtime infrastructure</a:t>
            </a:r>
          </a:p>
          <a:p>
            <a:pPr lvl="1"/>
            <a:r>
              <a:rPr lang="en-US" sz="2200" dirty="0"/>
              <a:t>Redundancy and backup of the auto-save files</a:t>
            </a:r>
          </a:p>
          <a:p>
            <a:pPr lvl="1"/>
            <a:endParaRPr lang="en-US" sz="2200" dirty="0"/>
          </a:p>
          <a:p>
            <a:r>
              <a:rPr lang="en-US" sz="2200" dirty="0"/>
              <a:t>Snapshot and Restore</a:t>
            </a:r>
          </a:p>
          <a:p>
            <a:pPr lvl="1"/>
            <a:r>
              <a:rPr lang="en-US" sz="2200" dirty="0"/>
              <a:t>Support snapshot of the states of PVs, across systems of IOCs</a:t>
            </a:r>
          </a:p>
          <a:p>
            <a:pPr lvl="1"/>
            <a:r>
              <a:rPr lang="en-US" sz="2200" dirty="0"/>
              <a:t>Should be database based</a:t>
            </a:r>
          </a:p>
          <a:p>
            <a:pPr lvl="1"/>
            <a:r>
              <a:rPr lang="en-US" sz="2200" dirty="0"/>
              <a:t>Support comparison and modification</a:t>
            </a:r>
          </a:p>
          <a:p>
            <a:pPr lvl="1"/>
            <a:r>
              <a:rPr lang="en-US" sz="2200" dirty="0"/>
              <a:t>Search and filter</a:t>
            </a:r>
          </a:p>
          <a:p>
            <a:pPr lvl="1"/>
            <a:r>
              <a:rPr lang="en-US" sz="2200" dirty="0"/>
              <a:t>Flexible restore capability, such as partial restore, restore with scale</a:t>
            </a:r>
          </a:p>
          <a:p>
            <a:pPr lvl="1"/>
            <a:r>
              <a:rPr lang="en-US" sz="2200" dirty="0"/>
              <a:t>GUI tool is desirable 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5489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551B0-8C4A-48EA-A2C7-D0FBF164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79412"/>
            <a:ext cx="10515600" cy="832739"/>
          </a:xfrm>
        </p:spPr>
        <p:txBody>
          <a:bodyPr>
            <a:normAutofit/>
          </a:bodyPr>
          <a:lstStyle/>
          <a:p>
            <a:r>
              <a:rPr lang="en-US" sz="5400" dirty="0"/>
              <a:t>Autosave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432A4-8D1F-05D4-F1BC-F44D55AF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36465"/>
            <a:ext cx="11689080" cy="521436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US" sz="9600" dirty="0"/>
              <a:t>EPICS community supports module autosave </a:t>
            </a:r>
          </a:p>
          <a:p>
            <a:pPr marL="0" indent="0">
              <a:buNone/>
            </a:pPr>
            <a:r>
              <a:rPr lang="en-US" sz="6400" dirty="0">
                <a:hlinkClick r:id="rId2"/>
              </a:rPr>
              <a:t>https://github.com/epics-modules/autosave/tree/R5-9</a:t>
            </a:r>
            <a:endParaRPr lang="en-US" sz="64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7200" dirty="0" err="1"/>
              <a:t>save_restoreSet_status_prefix</a:t>
            </a:r>
            <a:r>
              <a:rPr lang="en-US" sz="7200" dirty="0"/>
              <a:t>(”$(IOCNAME):”)</a:t>
            </a:r>
          </a:p>
          <a:p>
            <a:pPr marL="0" indent="0">
              <a:buNone/>
            </a:pPr>
            <a:r>
              <a:rPr lang="en-US" sz="7200" dirty="0" err="1"/>
              <a:t>set_requestfile_path</a:t>
            </a:r>
            <a:r>
              <a:rPr lang="en-US" sz="7200" dirty="0"/>
              <a:t>("$(SAVE_DIR)”)</a:t>
            </a:r>
          </a:p>
          <a:p>
            <a:pPr marL="0" indent="0">
              <a:buNone/>
            </a:pPr>
            <a:r>
              <a:rPr lang="en-US" sz="7200" dirty="0" err="1"/>
              <a:t>set_savefile_path</a:t>
            </a:r>
            <a:r>
              <a:rPr lang="en-US" sz="7200" dirty="0"/>
              <a:t>("$(SAVE_DIR)")</a:t>
            </a:r>
          </a:p>
          <a:p>
            <a:pPr marL="0" indent="0">
              <a:buNone/>
            </a:pPr>
            <a:r>
              <a:rPr lang="en-US" sz="7200" dirty="0" err="1"/>
              <a:t>save_restoreSet_NumSeqFiles</a:t>
            </a:r>
            <a:r>
              <a:rPr lang="en-US" sz="7200" dirty="0"/>
              <a:t>(3) # Schedule a maximum of 3 sequenced backups of the .sav file</a:t>
            </a:r>
          </a:p>
          <a:p>
            <a:pPr marL="0" indent="0">
              <a:buNone/>
            </a:pPr>
            <a:r>
              <a:rPr lang="en-US" sz="7200" dirty="0" err="1"/>
              <a:t>save_restoreSet_SeqPeriodInSeconds</a:t>
            </a:r>
            <a:r>
              <a:rPr lang="en-US" sz="7200" dirty="0"/>
              <a:t>(600) # every 10 minutes - .sav0, .sav1, .sav2</a:t>
            </a:r>
          </a:p>
          <a:p>
            <a:pPr marL="0" indent="0">
              <a:buNone/>
            </a:pPr>
            <a:r>
              <a:rPr lang="en-US" sz="7200" dirty="0"/>
              <a:t>set_pass1_restoreFile("$(IOCNAME).sav") # Arrange for restoring saved values into records</a:t>
            </a:r>
          </a:p>
          <a:p>
            <a:pPr marL="0" indent="0">
              <a:buNone/>
            </a:pPr>
            <a:r>
              <a:rPr lang="en-US" sz="7200" dirty="0" err="1"/>
              <a:t>iocInit</a:t>
            </a:r>
            <a:endParaRPr lang="en-US" sz="7200" dirty="0"/>
          </a:p>
          <a:p>
            <a:pPr marL="0" indent="0">
              <a:buNone/>
            </a:pPr>
            <a:r>
              <a:rPr lang="en-US" sz="7200" dirty="0"/>
              <a:t># Create request file and start periodic 'save’</a:t>
            </a:r>
          </a:p>
          <a:p>
            <a:pPr marL="0" indent="0">
              <a:buNone/>
            </a:pPr>
            <a:r>
              <a:rPr lang="en-US" sz="7200" dirty="0" err="1"/>
              <a:t>makeAutosaveFileFromDbInfo</a:t>
            </a:r>
            <a:r>
              <a:rPr lang="en-US" sz="7200" dirty="0"/>
              <a:t>("$(SAVE_DIR)/$(IOCNAME).req", "</a:t>
            </a:r>
            <a:r>
              <a:rPr lang="en-US" sz="7200" dirty="0" err="1"/>
              <a:t>autosaveFields</a:t>
            </a:r>
            <a:r>
              <a:rPr lang="en-US" sz="7200" dirty="0"/>
              <a:t>")</a:t>
            </a:r>
          </a:p>
          <a:p>
            <a:pPr marL="0" indent="0">
              <a:buNone/>
            </a:pPr>
            <a:r>
              <a:rPr lang="en-US" sz="7200" dirty="0" err="1"/>
              <a:t>create_monitor_set</a:t>
            </a:r>
            <a:r>
              <a:rPr lang="en-US" sz="7200" dirty="0"/>
              <a:t>("$(IOCNAME).req", 30)</a:t>
            </a:r>
          </a:p>
          <a:p>
            <a:pPr marL="0" indent="0">
              <a:buNone/>
            </a:pP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610435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551B0-8C4A-48EA-A2C7-D0FBF164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0515600" cy="674370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Autosave module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432A4-8D1F-05D4-F1BC-F44D55AF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870" y="674371"/>
            <a:ext cx="11499056" cy="609218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dirty="0"/>
              <a:t>iocdev1 </a:t>
            </a:r>
            <a:r>
              <a:rPr lang="en-US" sz="6400" dirty="0" err="1"/>
              <a:t>iocBoot</a:t>
            </a:r>
            <a:r>
              <a:rPr lang="en-US" sz="6400" dirty="0"/>
              <a:t>&gt; cd </a:t>
            </a:r>
            <a:r>
              <a:rPr lang="en-US" sz="6400" dirty="0" err="1"/>
              <a:t>jy</a:t>
            </a:r>
            <a:endParaRPr lang="en-US" sz="6400" dirty="0"/>
          </a:p>
          <a:p>
            <a:pPr marL="0" indent="0">
              <a:buNone/>
            </a:pPr>
            <a:r>
              <a:rPr lang="en-US" sz="6400" dirty="0"/>
              <a:t>iocdev1 </a:t>
            </a:r>
            <a:r>
              <a:rPr lang="en-US" sz="6400" dirty="0" err="1"/>
              <a:t>jy</a:t>
            </a:r>
            <a:r>
              <a:rPr lang="en-US" sz="6400" dirty="0"/>
              <a:t>&gt; </a:t>
            </a:r>
            <a:r>
              <a:rPr lang="en-US" sz="6400" dirty="0" err="1"/>
              <a:t>ll</a:t>
            </a:r>
            <a:endParaRPr lang="en-US" sz="6400" dirty="0"/>
          </a:p>
          <a:p>
            <a:pPr marL="0" indent="0">
              <a:buNone/>
            </a:pPr>
            <a:r>
              <a:rPr lang="en-US" sz="6400" dirty="0"/>
              <a:t>total 40</a:t>
            </a:r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124 Jul 20 21:16 </a:t>
            </a:r>
            <a:r>
              <a:rPr lang="en-US" sz="6400" dirty="0" err="1"/>
              <a:t>Makefile</a:t>
            </a:r>
            <a:endParaRPr lang="en-US" sz="6400" dirty="0"/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 14 Aug  7 19:54 </a:t>
            </a:r>
            <a:r>
              <a:rPr lang="en-US" sz="6400" dirty="0" err="1">
                <a:solidFill>
                  <a:srgbClr val="FF0000"/>
                </a:solidFill>
              </a:rPr>
              <a:t>auto_settings.req</a:t>
            </a:r>
            <a:endParaRPr lang="en-US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 97 Aug  8 20:47 </a:t>
            </a:r>
            <a:r>
              <a:rPr lang="en-US" sz="6400" dirty="0" err="1">
                <a:solidFill>
                  <a:srgbClr val="FF0000"/>
                </a:solidFill>
              </a:rPr>
              <a:t>auto_settings.sav</a:t>
            </a:r>
            <a:endParaRPr lang="en-US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 96 Aug  8 20:45 auto_settings.sav0</a:t>
            </a:r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 96 Aug  8 20:43 auto_settings.sav1</a:t>
            </a:r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 96 Aug  8 20:44 auto_settings.sav2</a:t>
            </a:r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 97 Aug  8 20:47 </a:t>
            </a:r>
            <a:r>
              <a:rPr lang="en-US" sz="6400" dirty="0" err="1"/>
              <a:t>auto_settings.savB</a:t>
            </a:r>
            <a:endParaRPr lang="en-US" sz="6400" dirty="0"/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-r--r-- 1 </a:t>
            </a:r>
            <a:r>
              <a:rPr lang="en-US" sz="6400" dirty="0" err="1"/>
              <a:t>youj</a:t>
            </a:r>
            <a:r>
              <a:rPr lang="en-US" sz="6400" dirty="0"/>
              <a:t>   97 Sep 21 14:02 auto_settings.sav_230921-140219</a:t>
            </a:r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</a:t>
            </a:r>
            <a:r>
              <a:rPr lang="en-US" sz="6400" dirty="0" err="1"/>
              <a:t>rw</a:t>
            </a:r>
            <a:r>
              <a:rPr lang="en-US" sz="6400" dirty="0"/>
              <a:t>-r-- 1 </a:t>
            </a:r>
            <a:r>
              <a:rPr lang="en-US" sz="6400" dirty="0" err="1"/>
              <a:t>youj</a:t>
            </a:r>
            <a:r>
              <a:rPr lang="en-US" sz="6400" dirty="0"/>
              <a:t>  137 Aug  7 20:43 </a:t>
            </a:r>
            <a:r>
              <a:rPr lang="en-US" sz="6400" dirty="0" err="1"/>
              <a:t>envPaths</a:t>
            </a:r>
            <a:endParaRPr lang="en-US" sz="6400" dirty="0"/>
          </a:p>
          <a:p>
            <a:pPr marL="0" indent="0">
              <a:buNone/>
            </a:pPr>
            <a:r>
              <a:rPr lang="en-US" sz="6400" dirty="0"/>
              <a:t>-</a:t>
            </a:r>
            <a:r>
              <a:rPr lang="en-US" sz="6400" dirty="0" err="1"/>
              <a:t>rwxr</a:t>
            </a:r>
            <a:r>
              <a:rPr lang="en-US" sz="6400" dirty="0"/>
              <a:t>-</a:t>
            </a:r>
            <a:r>
              <a:rPr lang="en-US" sz="6400" dirty="0" err="1"/>
              <a:t>xr</a:t>
            </a:r>
            <a:r>
              <a:rPr lang="en-US" sz="6400" dirty="0"/>
              <a:t>-x 1 </a:t>
            </a:r>
            <a:r>
              <a:rPr lang="en-US" sz="6400" dirty="0" err="1"/>
              <a:t>youj</a:t>
            </a:r>
            <a:r>
              <a:rPr lang="en-US" sz="6400" dirty="0"/>
              <a:t> 1226 Aug  7 20:49 st.cmd</a:t>
            </a:r>
          </a:p>
          <a:p>
            <a:pPr marL="0" indent="0">
              <a:buNone/>
            </a:pPr>
            <a:r>
              <a:rPr lang="en-US" sz="6400" dirty="0"/>
              <a:t>iocdev1 </a:t>
            </a:r>
            <a:r>
              <a:rPr lang="en-US" sz="6400" dirty="0" err="1"/>
              <a:t>jy</a:t>
            </a:r>
            <a:r>
              <a:rPr lang="en-US" sz="6400" dirty="0"/>
              <a:t>&gt; </a:t>
            </a:r>
            <a:r>
              <a:rPr lang="en-US" sz="6400" dirty="0">
                <a:solidFill>
                  <a:srgbClr val="FF0000"/>
                </a:solidFill>
              </a:rPr>
              <a:t>cat </a:t>
            </a:r>
            <a:r>
              <a:rPr lang="en-US" sz="6400" dirty="0" err="1">
                <a:solidFill>
                  <a:srgbClr val="FF0000"/>
                </a:solidFill>
              </a:rPr>
              <a:t>auto_settings.req</a:t>
            </a:r>
            <a:endParaRPr lang="en-US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400" dirty="0" err="1">
                <a:solidFill>
                  <a:schemeClr val="accent5">
                    <a:lumMod val="75000"/>
                  </a:schemeClr>
                </a:solidFill>
              </a:rPr>
              <a:t>jylongout.VAL</a:t>
            </a:r>
            <a:endParaRPr lang="en-US" sz="6400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6400" dirty="0"/>
              <a:t>iocdev1 </a:t>
            </a:r>
            <a:r>
              <a:rPr lang="en-US" sz="6400" dirty="0" err="1"/>
              <a:t>jy</a:t>
            </a:r>
            <a:r>
              <a:rPr lang="en-US" sz="6400" dirty="0"/>
              <a:t>&gt; </a:t>
            </a:r>
            <a:r>
              <a:rPr lang="en-US" sz="6400" dirty="0">
                <a:solidFill>
                  <a:srgbClr val="FF0000"/>
                </a:solidFill>
              </a:rPr>
              <a:t>cat </a:t>
            </a:r>
            <a:r>
              <a:rPr lang="en-US" sz="6400" dirty="0" err="1">
                <a:solidFill>
                  <a:srgbClr val="FF0000"/>
                </a:solidFill>
              </a:rPr>
              <a:t>auto_settings.sav</a:t>
            </a:r>
            <a:endParaRPr lang="en-US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6400" dirty="0">
                <a:solidFill>
                  <a:schemeClr val="accent5">
                    <a:lumMod val="75000"/>
                  </a:schemeClr>
                </a:solidFill>
              </a:rPr>
              <a:t># autosave R5.3 Automatically generated - DO NOT MODIFY - 230808-204757</a:t>
            </a:r>
          </a:p>
          <a:p>
            <a:pPr marL="0" indent="0">
              <a:buNone/>
            </a:pPr>
            <a:r>
              <a:rPr lang="en-US" sz="6400" dirty="0" err="1">
                <a:solidFill>
                  <a:schemeClr val="accent5">
                    <a:lumMod val="75000"/>
                  </a:schemeClr>
                </a:solidFill>
              </a:rPr>
              <a:t>jylongout.VAL</a:t>
            </a:r>
            <a:r>
              <a:rPr lang="en-US" sz="6400" dirty="0">
                <a:solidFill>
                  <a:schemeClr val="accent5">
                    <a:lumMod val="75000"/>
                  </a:schemeClr>
                </a:solidFill>
              </a:rPr>
              <a:t> 2345</a:t>
            </a:r>
          </a:p>
          <a:p>
            <a:pPr marL="0" indent="0">
              <a:buNone/>
            </a:pPr>
            <a:r>
              <a:rPr lang="en-US" sz="6400" dirty="0">
                <a:solidFill>
                  <a:schemeClr val="accent5">
                    <a:lumMod val="75000"/>
                  </a:schemeClr>
                </a:solidFill>
              </a:rPr>
              <a:t>&lt;END&gt;</a:t>
            </a:r>
          </a:p>
          <a:p>
            <a:pPr marL="0" indent="0">
              <a:buNone/>
            </a:pPr>
            <a:r>
              <a:rPr lang="en-US" sz="6400" dirty="0"/>
              <a:t>iocdev1 </a:t>
            </a:r>
            <a:r>
              <a:rPr lang="en-US" sz="6400" dirty="0" err="1"/>
              <a:t>jy</a:t>
            </a:r>
            <a:r>
              <a:rPr lang="en-US" sz="6400" dirty="0"/>
              <a:t>&gt;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D63744-957B-54AC-BB0D-9537BDA4B440}"/>
              </a:ext>
            </a:extLst>
          </p:cNvPr>
          <p:cNvSpPr txBox="1"/>
          <p:nvPr/>
        </p:nvSpPr>
        <p:spPr>
          <a:xfrm>
            <a:off x="6614398" y="11430"/>
            <a:ext cx="5577602" cy="46782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6">
                    <a:lumMod val="75000"/>
                  </a:schemeClr>
                </a:solidFill>
              </a:rPr>
              <a:t>st.cmd</a:t>
            </a:r>
          </a:p>
          <a:p>
            <a:endParaRPr lang="en-US" dirty="0"/>
          </a:p>
          <a:p>
            <a:r>
              <a:rPr lang="en-US" dirty="0"/>
              <a:t>#JY for autosave ++</a:t>
            </a:r>
          </a:p>
          <a:p>
            <a:r>
              <a:rPr lang="en-US" dirty="0" err="1"/>
              <a:t>set_requestfile_path</a:t>
            </a:r>
            <a:r>
              <a:rPr lang="en-US" dirty="0"/>
              <a:t>("$(TOP)/</a:t>
            </a:r>
            <a:r>
              <a:rPr lang="en-US" dirty="0" err="1"/>
              <a:t>iocBoot</a:t>
            </a:r>
            <a:r>
              <a:rPr lang="en-US" dirty="0"/>
              <a:t>/$(IOC)", "")</a:t>
            </a:r>
          </a:p>
          <a:p>
            <a:r>
              <a:rPr lang="en-US" dirty="0" err="1"/>
              <a:t>set_savefile_path</a:t>
            </a:r>
            <a:r>
              <a:rPr lang="en-US" dirty="0"/>
              <a:t>("${TOP}/</a:t>
            </a:r>
            <a:r>
              <a:rPr lang="en-US" dirty="0" err="1"/>
              <a:t>iocBoot</a:t>
            </a:r>
            <a:r>
              <a:rPr lang="en-US" dirty="0"/>
              <a:t>/${IOC}")</a:t>
            </a:r>
          </a:p>
          <a:p>
            <a:endParaRPr lang="en-US" dirty="0"/>
          </a:p>
          <a:p>
            <a:r>
              <a:rPr lang="en-US" dirty="0"/>
              <a:t>set_pass0_restoreFile("</a:t>
            </a:r>
            <a:r>
              <a:rPr lang="en-US" dirty="0" err="1"/>
              <a:t>auto_settings.sav</a:t>
            </a:r>
            <a:r>
              <a:rPr lang="en-US" dirty="0"/>
              <a:t>", "P=xxx:")</a:t>
            </a:r>
          </a:p>
          <a:p>
            <a:r>
              <a:rPr lang="en-US" dirty="0"/>
              <a:t>set_pass1_restoreFile("</a:t>
            </a:r>
            <a:r>
              <a:rPr lang="en-US" dirty="0" err="1"/>
              <a:t>auto_settings.sav</a:t>
            </a:r>
            <a:r>
              <a:rPr lang="en-US" dirty="0"/>
              <a:t>", "P=xxx:")</a:t>
            </a:r>
          </a:p>
          <a:p>
            <a:endParaRPr lang="en-US" dirty="0"/>
          </a:p>
          <a:p>
            <a:r>
              <a:rPr lang="en-US" dirty="0" err="1"/>
              <a:t>save_restoreSet_DatedBackupFiles</a:t>
            </a:r>
            <a:r>
              <a:rPr lang="en-US" dirty="0"/>
              <a:t>(1)</a:t>
            </a:r>
          </a:p>
          <a:p>
            <a:r>
              <a:rPr lang="en-US" dirty="0" err="1"/>
              <a:t>save_restoreSet_RetrySeconds</a:t>
            </a:r>
            <a:r>
              <a:rPr lang="en-US" dirty="0"/>
              <a:t>(60)</a:t>
            </a:r>
          </a:p>
          <a:p>
            <a:r>
              <a:rPr lang="en-US" dirty="0"/>
              <a:t>#JY for autosave --</a:t>
            </a:r>
          </a:p>
          <a:p>
            <a:endParaRPr lang="en-US" dirty="0"/>
          </a:p>
          <a:p>
            <a:r>
              <a:rPr lang="en-US" dirty="0" err="1"/>
              <a:t>iocInit</a:t>
            </a:r>
            <a:r>
              <a:rPr lang="en-US" dirty="0"/>
              <a:t>()</a:t>
            </a:r>
          </a:p>
          <a:p>
            <a:endParaRPr lang="en-US" dirty="0"/>
          </a:p>
          <a:p>
            <a:r>
              <a:rPr lang="en-US" dirty="0" err="1"/>
              <a:t>create_monitor_set</a:t>
            </a:r>
            <a:r>
              <a:rPr lang="en-US" dirty="0"/>
              <a:t>("</a:t>
            </a:r>
            <a:r>
              <a:rPr lang="en-US" dirty="0" err="1"/>
              <a:t>auto_settings.req</a:t>
            </a:r>
            <a:r>
              <a:rPr lang="en-US" dirty="0"/>
              <a:t>", 30)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8110DF-10BC-B509-7204-5E45607230F9}"/>
              </a:ext>
            </a:extLst>
          </p:cNvPr>
          <p:cNvSpPr txBox="1"/>
          <p:nvPr/>
        </p:nvSpPr>
        <p:spPr>
          <a:xfrm>
            <a:off x="6096000" y="5092244"/>
            <a:ext cx="6096000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record(</a:t>
            </a:r>
            <a:r>
              <a:rPr lang="en-US" dirty="0" err="1"/>
              <a:t>longout</a:t>
            </a:r>
            <a:r>
              <a:rPr lang="en-US" dirty="0"/>
              <a:t>, "</a:t>
            </a:r>
            <a:r>
              <a:rPr lang="en-US" dirty="0" err="1"/>
              <a:t>jylongout</a:t>
            </a:r>
            <a:r>
              <a:rPr lang="en-US" dirty="0"/>
              <a:t>") {</a:t>
            </a:r>
          </a:p>
          <a:p>
            <a:r>
              <a:rPr lang="en-US" dirty="0"/>
              <a:t>        field(DESC, "JY </a:t>
            </a:r>
            <a:r>
              <a:rPr lang="en-US" dirty="0" err="1"/>
              <a:t>LongOut</a:t>
            </a:r>
            <a:r>
              <a:rPr lang="en-US" dirty="0"/>
              <a:t>")</a:t>
            </a:r>
          </a:p>
          <a:p>
            <a:r>
              <a:rPr lang="en-US" dirty="0"/>
              <a:t>        field(DTYP, "</a:t>
            </a:r>
            <a:r>
              <a:rPr lang="en-US" dirty="0" err="1"/>
              <a:t>DtypJY</a:t>
            </a:r>
            <a:r>
              <a:rPr lang="en-US" dirty="0"/>
              <a:t>")</a:t>
            </a:r>
          </a:p>
          <a:p>
            <a:r>
              <a:rPr lang="en-US" sz="1800" dirty="0"/>
              <a:t>        info(</a:t>
            </a:r>
            <a:r>
              <a:rPr lang="en-US" sz="1800" dirty="0" err="1">
                <a:solidFill>
                  <a:srgbClr val="FF0000"/>
                </a:solidFill>
              </a:rPr>
              <a:t>autosaveFields</a:t>
            </a:r>
            <a:r>
              <a:rPr lang="en-US" sz="1800" dirty="0"/>
              <a:t>, VAL)”</a:t>
            </a:r>
            <a:endParaRPr lang="en-US" dirty="0"/>
          </a:p>
          <a:p>
            <a:r>
              <a:rPr lang="en-US" dirty="0"/>
              <a:t>}</a:t>
            </a:r>
          </a:p>
          <a:p>
            <a:r>
              <a:rPr lang="en-US" sz="1800" dirty="0" err="1"/>
              <a:t>makeAutosaveFileFromDbInfo</a:t>
            </a:r>
            <a:r>
              <a:rPr lang="en-US" sz="1800" dirty="0"/>
              <a:t>(“</a:t>
            </a:r>
            <a:r>
              <a:rPr lang="en-US" sz="1800" dirty="0" err="1"/>
              <a:t>dbauto.req</a:t>
            </a:r>
            <a:r>
              <a:rPr lang="en-US" sz="1800" dirty="0"/>
              <a:t>", "</a:t>
            </a:r>
            <a:r>
              <a:rPr lang="en-US" sz="1800" dirty="0" err="1">
                <a:solidFill>
                  <a:srgbClr val="FF0000"/>
                </a:solidFill>
              </a:rPr>
              <a:t>autosaveFields</a:t>
            </a:r>
            <a:r>
              <a:rPr lang="en-US" sz="1800" dirty="0"/>
              <a:t>")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088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2551B0-8C4A-48EA-A2C7-D0FBF1641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79412"/>
            <a:ext cx="10515600" cy="832739"/>
          </a:xfrm>
        </p:spPr>
        <p:txBody>
          <a:bodyPr>
            <a:normAutofit/>
          </a:bodyPr>
          <a:lstStyle/>
          <a:p>
            <a:r>
              <a:rPr lang="en-US" sz="5400" dirty="0"/>
              <a:t>Snapshot and Restore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B432A4-8D1F-05D4-F1BC-F44D55AFB2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436465"/>
            <a:ext cx="11654790" cy="52143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/>
              <a:t>EPICS community supports </a:t>
            </a:r>
            <a:r>
              <a:rPr lang="en-US" dirty="0">
                <a:hlinkClick r:id="rId2"/>
              </a:rPr>
              <a:t>Save And Restore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consists of the following components</a:t>
            </a:r>
          </a:p>
          <a:p>
            <a:pPr lvl="1"/>
            <a:r>
              <a:rPr lang="en-US" dirty="0"/>
              <a:t>A Phoebus application: A GUI, connects to IOCs and JMASAR</a:t>
            </a:r>
          </a:p>
          <a:p>
            <a:pPr lvl="2"/>
            <a:r>
              <a:rPr lang="en-US" dirty="0"/>
              <a:t>Present GUI to manage configurations, snapshots</a:t>
            </a:r>
          </a:p>
          <a:p>
            <a:pPr lvl="2"/>
            <a:r>
              <a:rPr lang="en-US" dirty="0"/>
              <a:t>Send API to JMASAR to take snapshot, fetch snapshots</a:t>
            </a:r>
          </a:p>
          <a:p>
            <a:pPr lvl="2"/>
            <a:r>
              <a:rPr lang="en-US" dirty="0" err="1"/>
              <a:t>readPV</a:t>
            </a:r>
            <a:r>
              <a:rPr lang="en-US" dirty="0"/>
              <a:t> from IOC for live state</a:t>
            </a:r>
          </a:p>
          <a:p>
            <a:pPr lvl="2"/>
            <a:r>
              <a:rPr lang="en-US" dirty="0" err="1"/>
              <a:t>writePV</a:t>
            </a:r>
            <a:r>
              <a:rPr lang="en-US" dirty="0"/>
              <a:t> to IOC for restoring snapshot to IOC</a:t>
            </a:r>
          </a:p>
          <a:p>
            <a:pPr lvl="1"/>
            <a:r>
              <a:rPr lang="en-US" dirty="0"/>
              <a:t>JMASAR, an HTTPS API server, implemented using </a:t>
            </a:r>
            <a:r>
              <a:rPr lang="en-US" dirty="0" err="1"/>
              <a:t>SpringBoot</a:t>
            </a:r>
            <a:endParaRPr lang="en-US" dirty="0"/>
          </a:p>
          <a:p>
            <a:pPr lvl="2"/>
            <a:r>
              <a:rPr lang="en-US" dirty="0"/>
              <a:t>Enables endpoints: /config, /snapshot, /node;  takes snapshot of IOC</a:t>
            </a:r>
          </a:p>
          <a:p>
            <a:pPr lvl="1"/>
            <a:r>
              <a:rPr lang="en-US" dirty="0"/>
              <a:t>Database: Elasticsearch</a:t>
            </a:r>
          </a:p>
          <a:p>
            <a:pPr lvl="2"/>
            <a:r>
              <a:rPr lang="en-US" dirty="0"/>
              <a:t>Stores configuration/list of PVs in a snapshot and the actual state of PVs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740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5B0304-4525-A1A7-0835-54597FB27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424763"/>
            <a:ext cx="10321289" cy="5608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317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10545</TotalTime>
  <Words>692</Words>
  <Application>Microsoft Office PowerPoint</Application>
  <PresentationFormat>Widescreen</PresentationFormat>
  <Paragraphs>89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AutoSave and Snapshot in Fermi EPICS</vt:lpstr>
      <vt:lpstr>Requirement</vt:lpstr>
      <vt:lpstr>Autosave</vt:lpstr>
      <vt:lpstr>Autosave module</vt:lpstr>
      <vt:lpstr>Snapshot and Restore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IOTA BiRA Power Supplier Frontend</dc:title>
  <dc:creator>Jianming You</dc:creator>
  <cp:lastModifiedBy>Jianming You x6682 12695N</cp:lastModifiedBy>
  <cp:revision>153</cp:revision>
  <dcterms:created xsi:type="dcterms:W3CDTF">2021-08-09T19:40:05Z</dcterms:created>
  <dcterms:modified xsi:type="dcterms:W3CDTF">2024-10-10T13:46:20Z</dcterms:modified>
</cp:coreProperties>
</file>